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9" r:id="rId13"/>
    <p:sldId id="268" r:id="rId14"/>
    <p:sldId id="270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C19E09F-5821-4D6F-8C2E-260307F658AE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5" csCatId="colorful" phldr="1"/>
      <dgm:spPr/>
      <dgm:t>
        <a:bodyPr/>
        <a:lstStyle/>
        <a:p>
          <a:endParaRPr lang="en-US"/>
        </a:p>
      </dgm:t>
    </dgm:pt>
    <dgm:pt modelId="{BC468C85-45AB-45ED-8DBC-A9446D3E6968}">
      <dgm:prSet/>
      <dgm:spPr/>
      <dgm:t>
        <a:bodyPr/>
        <a:lstStyle/>
        <a:p>
          <a:r>
            <a:rPr lang="en-IN"/>
            <a:t>Problems tried to solve:															Sorted list of house in terms of housing prices									Sorted list of schools by ratings, locations, fee and reviews.</a:t>
          </a:r>
          <a:endParaRPr lang="en-US"/>
        </a:p>
      </dgm:t>
    </dgm:pt>
    <dgm:pt modelId="{3716CAFC-EFA5-4A92-BEDD-B186A8D609C1}" type="parTrans" cxnId="{BB9A42C0-07A3-4258-A7A2-B0DF7D32CF6C}">
      <dgm:prSet/>
      <dgm:spPr/>
      <dgm:t>
        <a:bodyPr/>
        <a:lstStyle/>
        <a:p>
          <a:endParaRPr lang="en-US"/>
        </a:p>
      </dgm:t>
    </dgm:pt>
    <dgm:pt modelId="{E3C22238-D654-4026-921B-1D7FC8ED169B}" type="sibTrans" cxnId="{BB9A42C0-07A3-4258-A7A2-B0DF7D32CF6C}">
      <dgm:prSet/>
      <dgm:spPr/>
      <dgm:t>
        <a:bodyPr/>
        <a:lstStyle/>
        <a:p>
          <a:endParaRPr lang="en-US"/>
        </a:p>
      </dgm:t>
    </dgm:pt>
    <dgm:pt modelId="{CD82119A-F5D6-4EFA-89F3-5E69E5481D8C}">
      <dgm:prSet/>
      <dgm:spPr/>
      <dgm:t>
        <a:bodyPr/>
        <a:lstStyle/>
        <a:p>
          <a:r>
            <a:rPr lang="en-IN" dirty="0"/>
            <a:t>Thrives to provide social presence of like-minded people</a:t>
          </a:r>
          <a:endParaRPr lang="en-US" dirty="0"/>
        </a:p>
      </dgm:t>
    </dgm:pt>
    <dgm:pt modelId="{E496CF7B-9996-443C-BA3E-D930115ED988}" type="parTrans" cxnId="{96687726-8D96-411C-B042-A04E61F05912}">
      <dgm:prSet/>
      <dgm:spPr/>
      <dgm:t>
        <a:bodyPr/>
        <a:lstStyle/>
        <a:p>
          <a:endParaRPr lang="en-US"/>
        </a:p>
      </dgm:t>
    </dgm:pt>
    <dgm:pt modelId="{897585EF-6102-4734-87E1-83D358C7C1EC}" type="sibTrans" cxnId="{96687726-8D96-411C-B042-A04E61F05912}">
      <dgm:prSet/>
      <dgm:spPr/>
      <dgm:t>
        <a:bodyPr/>
        <a:lstStyle/>
        <a:p>
          <a:endParaRPr lang="en-US"/>
        </a:p>
      </dgm:t>
    </dgm:pt>
    <dgm:pt modelId="{AF3CE7C4-5AB2-43CB-81EC-9224A5FA8987}">
      <dgm:prSet/>
      <dgm:spPr/>
      <dgm:t>
        <a:bodyPr/>
        <a:lstStyle/>
        <a:p>
          <a:r>
            <a:rPr lang="en-IN"/>
            <a:t>Provides details about connectivity to the airport, city-center etc</a:t>
          </a:r>
          <a:endParaRPr lang="en-US"/>
        </a:p>
      </dgm:t>
    </dgm:pt>
    <dgm:pt modelId="{BA583C1F-4A0D-4B24-AE90-F36CF00CEA93}" type="parTrans" cxnId="{40F4D552-D05F-40CA-BD14-22BD82DED63E}">
      <dgm:prSet/>
      <dgm:spPr/>
      <dgm:t>
        <a:bodyPr/>
        <a:lstStyle/>
        <a:p>
          <a:endParaRPr lang="en-US"/>
        </a:p>
      </dgm:t>
    </dgm:pt>
    <dgm:pt modelId="{64778D63-12EC-4684-A5CB-9984E565323F}" type="sibTrans" cxnId="{40F4D552-D05F-40CA-BD14-22BD82DED63E}">
      <dgm:prSet/>
      <dgm:spPr/>
      <dgm:t>
        <a:bodyPr/>
        <a:lstStyle/>
        <a:p>
          <a:endParaRPr lang="en-US"/>
        </a:p>
      </dgm:t>
    </dgm:pt>
    <dgm:pt modelId="{BE2549EE-1CC4-4522-97D3-E60D74704479}" type="pres">
      <dgm:prSet presAssocID="{8C19E09F-5821-4D6F-8C2E-260307F658AE}" presName="root" presStyleCnt="0">
        <dgm:presLayoutVars>
          <dgm:dir/>
          <dgm:resizeHandles val="exact"/>
        </dgm:presLayoutVars>
      </dgm:prSet>
      <dgm:spPr/>
    </dgm:pt>
    <dgm:pt modelId="{4F0B1878-8552-478E-8FEC-A1F033F1AA25}" type="pres">
      <dgm:prSet presAssocID="{BC468C85-45AB-45ED-8DBC-A9446D3E6968}" presName="compNode" presStyleCnt="0"/>
      <dgm:spPr/>
    </dgm:pt>
    <dgm:pt modelId="{8B52DFF0-DC05-46A9-A65A-A8CBF744C087}" type="pres">
      <dgm:prSet presAssocID="{BC468C85-45AB-45ED-8DBC-A9446D3E6968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uburban scene"/>
        </a:ext>
      </dgm:extLst>
    </dgm:pt>
    <dgm:pt modelId="{24C5B2E0-D54D-4DA1-8C45-326CA342A93C}" type="pres">
      <dgm:prSet presAssocID="{BC468C85-45AB-45ED-8DBC-A9446D3E6968}" presName="spaceRect" presStyleCnt="0"/>
      <dgm:spPr/>
    </dgm:pt>
    <dgm:pt modelId="{7CA05B11-498D-470C-A0DB-FBEFF0656B56}" type="pres">
      <dgm:prSet presAssocID="{BC468C85-45AB-45ED-8DBC-A9446D3E6968}" presName="textRect" presStyleLbl="revTx" presStyleIdx="0" presStyleCnt="3">
        <dgm:presLayoutVars>
          <dgm:chMax val="1"/>
          <dgm:chPref val="1"/>
        </dgm:presLayoutVars>
      </dgm:prSet>
      <dgm:spPr/>
    </dgm:pt>
    <dgm:pt modelId="{66E0FB2F-3F21-4AD2-A5A3-E31337202667}" type="pres">
      <dgm:prSet presAssocID="{E3C22238-D654-4026-921B-1D7FC8ED169B}" presName="sibTrans" presStyleCnt="0"/>
      <dgm:spPr/>
    </dgm:pt>
    <dgm:pt modelId="{9157FE38-3236-4AAD-BC6F-F3D607DF4C56}" type="pres">
      <dgm:prSet presAssocID="{CD82119A-F5D6-4EFA-89F3-5E69E5481D8C}" presName="compNode" presStyleCnt="0"/>
      <dgm:spPr/>
    </dgm:pt>
    <dgm:pt modelId="{B87AA2B1-1BC7-4556-A099-CD869645C338}" type="pres">
      <dgm:prSet presAssocID="{CD82119A-F5D6-4EFA-89F3-5E69E5481D8C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roup"/>
        </a:ext>
      </dgm:extLst>
    </dgm:pt>
    <dgm:pt modelId="{49442C38-9689-4AFD-9162-827E9133A61E}" type="pres">
      <dgm:prSet presAssocID="{CD82119A-F5D6-4EFA-89F3-5E69E5481D8C}" presName="spaceRect" presStyleCnt="0"/>
      <dgm:spPr/>
    </dgm:pt>
    <dgm:pt modelId="{534B26B5-62FB-4F30-B2C0-1138E3689E0C}" type="pres">
      <dgm:prSet presAssocID="{CD82119A-F5D6-4EFA-89F3-5E69E5481D8C}" presName="textRect" presStyleLbl="revTx" presStyleIdx="1" presStyleCnt="3">
        <dgm:presLayoutVars>
          <dgm:chMax val="1"/>
          <dgm:chPref val="1"/>
        </dgm:presLayoutVars>
      </dgm:prSet>
      <dgm:spPr/>
    </dgm:pt>
    <dgm:pt modelId="{38CEDE29-F82F-4937-9E6A-C4DFE4F2631B}" type="pres">
      <dgm:prSet presAssocID="{897585EF-6102-4734-87E1-83D358C7C1EC}" presName="sibTrans" presStyleCnt="0"/>
      <dgm:spPr/>
    </dgm:pt>
    <dgm:pt modelId="{8250FB13-6487-4D0D-89BA-F91342D03D47}" type="pres">
      <dgm:prSet presAssocID="{AF3CE7C4-5AB2-43CB-81EC-9224A5FA8987}" presName="compNode" presStyleCnt="0"/>
      <dgm:spPr/>
    </dgm:pt>
    <dgm:pt modelId="{C0E7C40E-C2F9-4C19-8D63-21C95EB39779}" type="pres">
      <dgm:prSet presAssocID="{AF3CE7C4-5AB2-43CB-81EC-9224A5FA8987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reetcar"/>
        </a:ext>
      </dgm:extLst>
    </dgm:pt>
    <dgm:pt modelId="{5F2B927E-BC5F-4ABB-8A4C-00DBFAB1F6FB}" type="pres">
      <dgm:prSet presAssocID="{AF3CE7C4-5AB2-43CB-81EC-9224A5FA8987}" presName="spaceRect" presStyleCnt="0"/>
      <dgm:spPr/>
    </dgm:pt>
    <dgm:pt modelId="{14659BC9-4F8E-4425-ADF1-69B16DE9AC33}" type="pres">
      <dgm:prSet presAssocID="{AF3CE7C4-5AB2-43CB-81EC-9224A5FA8987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96687726-8D96-411C-B042-A04E61F05912}" srcId="{8C19E09F-5821-4D6F-8C2E-260307F658AE}" destId="{CD82119A-F5D6-4EFA-89F3-5E69E5481D8C}" srcOrd="1" destOrd="0" parTransId="{E496CF7B-9996-443C-BA3E-D930115ED988}" sibTransId="{897585EF-6102-4734-87E1-83D358C7C1EC}"/>
    <dgm:cxn modelId="{F09F1871-C977-412D-81EF-F8459443619F}" type="presOf" srcId="{BC468C85-45AB-45ED-8DBC-A9446D3E6968}" destId="{7CA05B11-498D-470C-A0DB-FBEFF0656B56}" srcOrd="0" destOrd="0" presId="urn:microsoft.com/office/officeart/2018/2/layout/IconLabelList"/>
    <dgm:cxn modelId="{40F4D552-D05F-40CA-BD14-22BD82DED63E}" srcId="{8C19E09F-5821-4D6F-8C2E-260307F658AE}" destId="{AF3CE7C4-5AB2-43CB-81EC-9224A5FA8987}" srcOrd="2" destOrd="0" parTransId="{BA583C1F-4A0D-4B24-AE90-F36CF00CEA93}" sibTransId="{64778D63-12EC-4684-A5CB-9984E565323F}"/>
    <dgm:cxn modelId="{CEC2FA82-981E-48CF-9254-6FB5A78F3A15}" type="presOf" srcId="{CD82119A-F5D6-4EFA-89F3-5E69E5481D8C}" destId="{534B26B5-62FB-4F30-B2C0-1138E3689E0C}" srcOrd="0" destOrd="0" presId="urn:microsoft.com/office/officeart/2018/2/layout/IconLabelList"/>
    <dgm:cxn modelId="{DFD9EFA3-8394-450F-80CC-1C8F9323C0EE}" type="presOf" srcId="{AF3CE7C4-5AB2-43CB-81EC-9224A5FA8987}" destId="{14659BC9-4F8E-4425-ADF1-69B16DE9AC33}" srcOrd="0" destOrd="0" presId="urn:microsoft.com/office/officeart/2018/2/layout/IconLabelList"/>
    <dgm:cxn modelId="{7CC0F1A6-D126-4DD7-8032-6DF0D60744FE}" type="presOf" srcId="{8C19E09F-5821-4D6F-8C2E-260307F658AE}" destId="{BE2549EE-1CC4-4522-97D3-E60D74704479}" srcOrd="0" destOrd="0" presId="urn:microsoft.com/office/officeart/2018/2/layout/IconLabelList"/>
    <dgm:cxn modelId="{BB9A42C0-07A3-4258-A7A2-B0DF7D32CF6C}" srcId="{8C19E09F-5821-4D6F-8C2E-260307F658AE}" destId="{BC468C85-45AB-45ED-8DBC-A9446D3E6968}" srcOrd="0" destOrd="0" parTransId="{3716CAFC-EFA5-4A92-BEDD-B186A8D609C1}" sibTransId="{E3C22238-D654-4026-921B-1D7FC8ED169B}"/>
    <dgm:cxn modelId="{28D4E2B4-E1BD-4766-BE75-8C43E9625EDE}" type="presParOf" srcId="{BE2549EE-1CC4-4522-97D3-E60D74704479}" destId="{4F0B1878-8552-478E-8FEC-A1F033F1AA25}" srcOrd="0" destOrd="0" presId="urn:microsoft.com/office/officeart/2018/2/layout/IconLabelList"/>
    <dgm:cxn modelId="{62452A02-2A95-4A24-B49C-B555C1DF18FE}" type="presParOf" srcId="{4F0B1878-8552-478E-8FEC-A1F033F1AA25}" destId="{8B52DFF0-DC05-46A9-A65A-A8CBF744C087}" srcOrd="0" destOrd="0" presId="urn:microsoft.com/office/officeart/2018/2/layout/IconLabelList"/>
    <dgm:cxn modelId="{8CA8BACA-08DE-4C94-86F0-CC5B3CAD895C}" type="presParOf" srcId="{4F0B1878-8552-478E-8FEC-A1F033F1AA25}" destId="{24C5B2E0-D54D-4DA1-8C45-326CA342A93C}" srcOrd="1" destOrd="0" presId="urn:microsoft.com/office/officeart/2018/2/layout/IconLabelList"/>
    <dgm:cxn modelId="{95AAD20B-1A7C-4041-BB1B-8D9A26D89227}" type="presParOf" srcId="{4F0B1878-8552-478E-8FEC-A1F033F1AA25}" destId="{7CA05B11-498D-470C-A0DB-FBEFF0656B56}" srcOrd="2" destOrd="0" presId="urn:microsoft.com/office/officeart/2018/2/layout/IconLabelList"/>
    <dgm:cxn modelId="{89033A07-3ED6-4F88-B9DE-53A565FBE344}" type="presParOf" srcId="{BE2549EE-1CC4-4522-97D3-E60D74704479}" destId="{66E0FB2F-3F21-4AD2-A5A3-E31337202667}" srcOrd="1" destOrd="0" presId="urn:microsoft.com/office/officeart/2018/2/layout/IconLabelList"/>
    <dgm:cxn modelId="{EC16A121-A1CC-4A0E-8A54-1009CB9CB068}" type="presParOf" srcId="{BE2549EE-1CC4-4522-97D3-E60D74704479}" destId="{9157FE38-3236-4AAD-BC6F-F3D607DF4C56}" srcOrd="2" destOrd="0" presId="urn:microsoft.com/office/officeart/2018/2/layout/IconLabelList"/>
    <dgm:cxn modelId="{EF57E0EA-9F38-4C6C-9000-2A2A77E43AA7}" type="presParOf" srcId="{9157FE38-3236-4AAD-BC6F-F3D607DF4C56}" destId="{B87AA2B1-1BC7-4556-A099-CD869645C338}" srcOrd="0" destOrd="0" presId="urn:microsoft.com/office/officeart/2018/2/layout/IconLabelList"/>
    <dgm:cxn modelId="{97FD7A2C-83C3-4AC1-B0A5-B8738A5909E4}" type="presParOf" srcId="{9157FE38-3236-4AAD-BC6F-F3D607DF4C56}" destId="{49442C38-9689-4AFD-9162-827E9133A61E}" srcOrd="1" destOrd="0" presId="urn:microsoft.com/office/officeart/2018/2/layout/IconLabelList"/>
    <dgm:cxn modelId="{6426F4F2-AA2B-4A01-90D5-4D605813C7F5}" type="presParOf" srcId="{9157FE38-3236-4AAD-BC6F-F3D607DF4C56}" destId="{534B26B5-62FB-4F30-B2C0-1138E3689E0C}" srcOrd="2" destOrd="0" presId="urn:microsoft.com/office/officeart/2018/2/layout/IconLabelList"/>
    <dgm:cxn modelId="{8A59D9B7-9A2E-4CC8-B3DB-1D7C8952E92B}" type="presParOf" srcId="{BE2549EE-1CC4-4522-97D3-E60D74704479}" destId="{38CEDE29-F82F-4937-9E6A-C4DFE4F2631B}" srcOrd="3" destOrd="0" presId="urn:microsoft.com/office/officeart/2018/2/layout/IconLabelList"/>
    <dgm:cxn modelId="{0753D3D1-CDE2-455A-A13C-B6E405C8C54B}" type="presParOf" srcId="{BE2549EE-1CC4-4522-97D3-E60D74704479}" destId="{8250FB13-6487-4D0D-89BA-F91342D03D47}" srcOrd="4" destOrd="0" presId="urn:microsoft.com/office/officeart/2018/2/layout/IconLabelList"/>
    <dgm:cxn modelId="{904C9D83-AC69-4B50-A226-B8BACA77BAAB}" type="presParOf" srcId="{8250FB13-6487-4D0D-89BA-F91342D03D47}" destId="{C0E7C40E-C2F9-4C19-8D63-21C95EB39779}" srcOrd="0" destOrd="0" presId="urn:microsoft.com/office/officeart/2018/2/layout/IconLabelList"/>
    <dgm:cxn modelId="{0030BD2F-D202-43A0-A970-883AA1AE80FF}" type="presParOf" srcId="{8250FB13-6487-4D0D-89BA-F91342D03D47}" destId="{5F2B927E-BC5F-4ABB-8A4C-00DBFAB1F6FB}" srcOrd="1" destOrd="0" presId="urn:microsoft.com/office/officeart/2018/2/layout/IconLabelList"/>
    <dgm:cxn modelId="{47DFD30B-B5A3-4BB0-B9B5-2AAAD47E3D46}" type="presParOf" srcId="{8250FB13-6487-4D0D-89BA-F91342D03D47}" destId="{14659BC9-4F8E-4425-ADF1-69B16DE9AC33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52DFF0-DC05-46A9-A65A-A8CBF744C087}">
      <dsp:nvSpPr>
        <dsp:cNvPr id="0" name=""/>
        <dsp:cNvSpPr/>
      </dsp:nvSpPr>
      <dsp:spPr>
        <a:xfrm>
          <a:off x="726437" y="884965"/>
          <a:ext cx="810000" cy="81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CA05B11-498D-470C-A0DB-FBEFF0656B56}">
      <dsp:nvSpPr>
        <dsp:cNvPr id="0" name=""/>
        <dsp:cNvSpPr/>
      </dsp:nvSpPr>
      <dsp:spPr>
        <a:xfrm>
          <a:off x="231437" y="2195434"/>
          <a:ext cx="1800000" cy="202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kern="1200"/>
            <a:t>Problems tried to solve:															Sorted list of house in terms of housing prices									Sorted list of schools by ratings, locations, fee and reviews.</a:t>
          </a:r>
          <a:endParaRPr lang="en-US" sz="1100" kern="1200"/>
        </a:p>
      </dsp:txBody>
      <dsp:txXfrm>
        <a:off x="231437" y="2195434"/>
        <a:ext cx="1800000" cy="2025000"/>
      </dsp:txXfrm>
    </dsp:sp>
    <dsp:sp modelId="{B87AA2B1-1BC7-4556-A099-CD869645C338}">
      <dsp:nvSpPr>
        <dsp:cNvPr id="0" name=""/>
        <dsp:cNvSpPr/>
      </dsp:nvSpPr>
      <dsp:spPr>
        <a:xfrm>
          <a:off x="2841437" y="884965"/>
          <a:ext cx="810000" cy="81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34B26B5-62FB-4F30-B2C0-1138E3689E0C}">
      <dsp:nvSpPr>
        <dsp:cNvPr id="0" name=""/>
        <dsp:cNvSpPr/>
      </dsp:nvSpPr>
      <dsp:spPr>
        <a:xfrm>
          <a:off x="2346437" y="2195434"/>
          <a:ext cx="1800000" cy="202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kern="1200" dirty="0"/>
            <a:t>Thrives to provide social presence of like-minded people</a:t>
          </a:r>
          <a:endParaRPr lang="en-US" sz="1100" kern="1200" dirty="0"/>
        </a:p>
      </dsp:txBody>
      <dsp:txXfrm>
        <a:off x="2346437" y="2195434"/>
        <a:ext cx="1800000" cy="2025000"/>
      </dsp:txXfrm>
    </dsp:sp>
    <dsp:sp modelId="{C0E7C40E-C2F9-4C19-8D63-21C95EB39779}">
      <dsp:nvSpPr>
        <dsp:cNvPr id="0" name=""/>
        <dsp:cNvSpPr/>
      </dsp:nvSpPr>
      <dsp:spPr>
        <a:xfrm>
          <a:off x="4956437" y="884965"/>
          <a:ext cx="810000" cy="81000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4659BC9-4F8E-4425-ADF1-69B16DE9AC33}">
      <dsp:nvSpPr>
        <dsp:cNvPr id="0" name=""/>
        <dsp:cNvSpPr/>
      </dsp:nvSpPr>
      <dsp:spPr>
        <a:xfrm>
          <a:off x="4461437" y="2195434"/>
          <a:ext cx="1800000" cy="202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kern="1200"/>
            <a:t>Provides details about connectivity to the airport, city-center etc</a:t>
          </a:r>
          <a:endParaRPr lang="en-US" sz="1100" kern="1200"/>
        </a:p>
      </dsp:txBody>
      <dsp:txXfrm>
        <a:off x="4461437" y="2195434"/>
        <a:ext cx="1800000" cy="2025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B1287-DBE6-40A8-94A2-2D3102482F61}" type="datetimeFigureOut">
              <a:rPr lang="en-IN" smtClean="0"/>
              <a:t>31-07-2020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9DE5A-D329-4BDD-AF94-90E250D3DA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6095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B1287-DBE6-40A8-94A2-2D3102482F61}" type="datetimeFigureOut">
              <a:rPr lang="en-IN" smtClean="0"/>
              <a:t>31-07-2020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9DE5A-D329-4BDD-AF94-90E250D3DA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35939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B1287-DBE6-40A8-94A2-2D3102482F61}" type="datetimeFigureOut">
              <a:rPr lang="en-IN" smtClean="0"/>
              <a:t>31-07-2020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9DE5A-D329-4BDD-AF94-90E250D3DA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96965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B1287-DBE6-40A8-94A2-2D3102482F61}" type="datetimeFigureOut">
              <a:rPr lang="en-IN" smtClean="0"/>
              <a:t>31-07-2020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9DE5A-D329-4BDD-AF94-90E250D3DA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42405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B1287-DBE6-40A8-94A2-2D3102482F61}" type="datetimeFigureOut">
              <a:rPr lang="en-IN" smtClean="0"/>
              <a:t>31-07-2020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9DE5A-D329-4BDD-AF94-90E250D3DA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12082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B1287-DBE6-40A8-94A2-2D3102482F61}" type="datetimeFigureOut">
              <a:rPr lang="en-IN" smtClean="0"/>
              <a:t>31-07-2020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9DE5A-D329-4BDD-AF94-90E250D3DA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659759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B1287-DBE6-40A8-94A2-2D3102482F61}" type="datetimeFigureOut">
              <a:rPr lang="en-IN" smtClean="0"/>
              <a:t>31-07-2020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9DE5A-D329-4BDD-AF94-90E250D3DA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96305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B1287-DBE6-40A8-94A2-2D3102482F61}" type="datetimeFigureOut">
              <a:rPr lang="en-IN" smtClean="0"/>
              <a:t>31-07-2020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9DE5A-D329-4BDD-AF94-90E250D3DA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32939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B1287-DBE6-40A8-94A2-2D3102482F61}" type="datetimeFigureOut">
              <a:rPr lang="en-IN" smtClean="0"/>
              <a:t>31-07-2020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9DE5A-D329-4BDD-AF94-90E250D3DA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14540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B1287-DBE6-40A8-94A2-2D3102482F61}" type="datetimeFigureOut">
              <a:rPr lang="en-IN" smtClean="0"/>
              <a:t>31-07-2020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CB39DE5A-D329-4BDD-AF94-90E250D3DA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5558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B1287-DBE6-40A8-94A2-2D3102482F61}" type="datetimeFigureOut">
              <a:rPr lang="en-IN" smtClean="0"/>
              <a:t>31-07-2020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9DE5A-D329-4BDD-AF94-90E250D3DA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48980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B1287-DBE6-40A8-94A2-2D3102482F61}" type="datetimeFigureOut">
              <a:rPr lang="en-IN" smtClean="0"/>
              <a:t>31-07-2020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9DE5A-D329-4BDD-AF94-90E250D3DA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91331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B1287-DBE6-40A8-94A2-2D3102482F61}" type="datetimeFigureOut">
              <a:rPr lang="en-IN" smtClean="0"/>
              <a:t>31-07-2020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9DE5A-D329-4BDD-AF94-90E250D3DA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91052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B1287-DBE6-40A8-94A2-2D3102482F61}" type="datetimeFigureOut">
              <a:rPr lang="en-IN" smtClean="0"/>
              <a:t>31-07-2020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9DE5A-D329-4BDD-AF94-90E250D3DA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31065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B1287-DBE6-40A8-94A2-2D3102482F61}" type="datetimeFigureOut">
              <a:rPr lang="en-IN" smtClean="0"/>
              <a:t>31-07-2020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9DE5A-D329-4BDD-AF94-90E250D3DA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54981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B1287-DBE6-40A8-94A2-2D3102482F61}" type="datetimeFigureOut">
              <a:rPr lang="en-IN" smtClean="0"/>
              <a:t>31-07-2020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9DE5A-D329-4BDD-AF94-90E250D3DA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513206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B1287-DBE6-40A8-94A2-2D3102482F61}" type="datetimeFigureOut">
              <a:rPr lang="en-IN" smtClean="0"/>
              <a:t>31-07-2020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9DE5A-D329-4BDD-AF94-90E250D3DA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10942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F6CB1287-DBE6-40A8-94A2-2D3102482F61}" type="datetimeFigureOut">
              <a:rPr lang="en-IN" smtClean="0"/>
              <a:t>31-07-2020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B39DE5A-D329-4BDD-AF94-90E250D3DA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7103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List_of_postal_codes_of_Canada:_M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378734-6EB9-425A-8A56-DEFD2A58AB8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The Battle of Neighbourhoods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5A3B8B-EC2A-406C-BB7B-D20618E1EB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27038" y="6030119"/>
            <a:ext cx="9144000" cy="1655762"/>
          </a:xfrm>
        </p:spPr>
        <p:txBody>
          <a:bodyPr/>
          <a:lstStyle/>
          <a:p>
            <a:r>
              <a:rPr lang="en-IN" dirty="0"/>
              <a:t>Author: Dheeraj Shaik</a:t>
            </a:r>
          </a:p>
        </p:txBody>
      </p:sp>
    </p:spTree>
    <p:extLst>
      <p:ext uri="{BB962C8B-B14F-4D97-AF65-F5344CB8AC3E}">
        <p14:creationId xmlns:p14="http://schemas.microsoft.com/office/powerpoint/2010/main" val="1056944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E4C39A5A-6D63-4FAC-B6C2-D37778B97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80E46C4F-3514-46CB-AE42-CB6078352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E5084902-5C24-45E2-B5A3-092541E3CE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37FA1E91-A8BC-48A2-AC9A-E89FD9612F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764E3167-8F97-4F74-BF1C-06B09CB712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7008DBEC-8AE7-4A3E-92FB-A56EDF90DF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0A04160F-52CD-4394-AAF9-EE7B5A1F47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B102A42-C1EE-435B-8188-A7CA36A29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3496" y="685800"/>
            <a:ext cx="2543201" cy="1752599"/>
          </a:xfrm>
        </p:spPr>
        <p:txBody>
          <a:bodyPr anchor="b">
            <a:normAutofit/>
          </a:bodyPr>
          <a:lstStyle/>
          <a:p>
            <a:pPr algn="l"/>
            <a:r>
              <a:rPr lang="en-IN" sz="3200"/>
              <a:t>Results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80E2A34-C56B-4621-9134-25B2D77C42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66010" y="6048375"/>
            <a:ext cx="2620965" cy="657225"/>
          </a:xfrm>
        </p:spPr>
        <p:txBody>
          <a:bodyPr anchor="t">
            <a:normAutofit/>
          </a:bodyPr>
          <a:lstStyle/>
          <a:p>
            <a:pPr marL="0" indent="0" algn="ctr">
              <a:buNone/>
            </a:pPr>
            <a:r>
              <a:rPr lang="en-US" sz="1800" dirty="0"/>
              <a:t>Map of clusters in Scarborough</a:t>
            </a:r>
          </a:p>
        </p:txBody>
      </p:sp>
      <p:sp>
        <p:nvSpPr>
          <p:cNvPr id="20" name="Rounded Rectangle 16">
            <a:extLst>
              <a:ext uri="{FF2B5EF4-FFF2-40B4-BE49-F238E27FC236}">
                <a16:creationId xmlns:a16="http://schemas.microsoft.com/office/drawing/2014/main" id="{55599FE3-8CCE-4364-9F89-0C11699C4F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1162" y="648931"/>
            <a:ext cx="6881862" cy="5231964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5E4CFBB1-01AF-4245-BC2B-2347021E2EF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94" r="12096" b="-1"/>
          <a:stretch/>
        </p:blipFill>
        <p:spPr>
          <a:xfrm>
            <a:off x="4941202" y="1011765"/>
            <a:ext cx="6237359" cy="4546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214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3D3AB5EA-DA0D-426A-9134-3571EA6D1F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6307" y="181012"/>
            <a:ext cx="8408443" cy="6114991"/>
          </a:xfr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399CD5EA-46AC-4879-8815-A170FB1EFA4D}"/>
              </a:ext>
            </a:extLst>
          </p:cNvPr>
          <p:cNvSpPr txBox="1"/>
          <p:nvPr/>
        </p:nvSpPr>
        <p:spPr>
          <a:xfrm>
            <a:off x="5172075" y="6402169"/>
            <a:ext cx="5114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Average House Pricing by Clusters in Scarborough</a:t>
            </a:r>
          </a:p>
        </p:txBody>
      </p:sp>
    </p:spTree>
    <p:extLst>
      <p:ext uri="{BB962C8B-B14F-4D97-AF65-F5344CB8AC3E}">
        <p14:creationId xmlns:p14="http://schemas.microsoft.com/office/powerpoint/2010/main" val="2706679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399CD5EA-46AC-4879-8815-A170FB1EFA4D}"/>
              </a:ext>
            </a:extLst>
          </p:cNvPr>
          <p:cNvSpPr txBox="1"/>
          <p:nvPr/>
        </p:nvSpPr>
        <p:spPr>
          <a:xfrm>
            <a:off x="5172075" y="6402169"/>
            <a:ext cx="5114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Top School Ratings by Clusters in Scarborough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00A92E35-08C8-45B6-BDB4-1CAF75EB52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3150" y="259705"/>
            <a:ext cx="9258299" cy="6017270"/>
          </a:xfrm>
        </p:spPr>
      </p:pic>
    </p:spTree>
    <p:extLst>
      <p:ext uri="{BB962C8B-B14F-4D97-AF65-F5344CB8AC3E}">
        <p14:creationId xmlns:p14="http://schemas.microsoft.com/office/powerpoint/2010/main" val="29122736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4C52C56-BEF2-4E22-8C8E-A7AC96B03A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25868B-21B1-4359-ACD7-5ECBD5F48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1" y="685800"/>
            <a:ext cx="2639962" cy="5105400"/>
          </a:xfrm>
        </p:spPr>
        <p:txBody>
          <a:bodyPr>
            <a:normAutofit/>
          </a:bodyPr>
          <a:lstStyle/>
          <a:p>
            <a:r>
              <a:rPr lang="en-IN">
                <a:solidFill>
                  <a:srgbClr val="FFFFFF"/>
                </a:solidFill>
              </a:rPr>
              <a:t>Discussions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8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1D1C9607-8008-4EC0-8A78-5E509BC15AC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67078027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889487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659138C-74A1-445B-848C-3608AE871A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7DFD7409-66D7-4C9C-B528-E79EB64A4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7455" y="0"/>
            <a:ext cx="5014912" cy="6862763"/>
            <a:chOff x="2928938" y="-4763"/>
            <a:chExt cx="5014912" cy="6862763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87990EF0-5F6F-4FE3-AA65-8968AF2DF8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D78F7598-94C7-46E9-8B2A-CB44A0F252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99D2CBB1-072D-4875-B7D7-CADB0ABF3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58F600B4-EE22-4BA5-A764-9D80C335C3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1E8DAD02-2B30-48A9-ACE0-2E91930918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F8F76B12-142C-41AF-B239-F414ABCFA2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225F4217-4021-45A0-812B-398F9A7A93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8929" y="667808"/>
            <a:ext cx="10894142" cy="5580592"/>
          </a:xfrm>
          <a:prstGeom prst="rect">
            <a:avLst/>
          </a:prstGeom>
          <a:ln w="3175" cap="sq">
            <a:solidFill>
              <a:schemeClr val="bg1">
                <a:lumMod val="65000"/>
              </a:schemeClr>
            </a:solidFill>
            <a:miter lim="800000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E3C324-A5A9-4B2D-972C-E64FC0984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9702" y="1261872"/>
            <a:ext cx="3145536" cy="4334256"/>
          </a:xfrm>
        </p:spPr>
        <p:txBody>
          <a:bodyPr>
            <a:normAutofit/>
          </a:bodyPr>
          <a:lstStyle/>
          <a:p>
            <a:pPr algn="r"/>
            <a:r>
              <a:rPr lang="en-IN" sz="3600"/>
              <a:t>Conclusion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86F4EBC-E415-40E4-A8BA-BA66F0B632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5" y="1920240"/>
            <a:ext cx="0" cy="301752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B128E3-9BD6-4AB1-81B2-DE00452D36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07932" y="1261873"/>
            <a:ext cx="5951013" cy="4449422"/>
          </a:xfrm>
        </p:spPr>
        <p:txBody>
          <a:bodyPr>
            <a:normAutofit/>
          </a:bodyPr>
          <a:lstStyle/>
          <a:p>
            <a:r>
              <a:rPr lang="en-IN" sz="2000" dirty="0"/>
              <a:t>Provides insightful information to people in finding a better neighbourhood</a:t>
            </a:r>
          </a:p>
          <a:p>
            <a:r>
              <a:rPr lang="en-IN" sz="2000" dirty="0"/>
              <a:t>Tried separating 10 neighbourhoods from 103 different latitude and longitude values in dataset</a:t>
            </a:r>
          </a:p>
          <a:p>
            <a:r>
              <a:rPr lang="en-IN" sz="2000" dirty="0"/>
              <a:t>Folium helps in consolidating information with data driven analysis and decision making </a:t>
            </a:r>
            <a:r>
              <a:rPr lang="en-IN" sz="2000"/>
              <a:t>with confidence</a:t>
            </a:r>
            <a:endParaRPr lang="en-IN" sz="2000" dirty="0"/>
          </a:p>
          <a:p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519099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077F9-A5B7-4D05-9A0F-3B6E860CD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7620EB-8371-4C21-AEC1-2BD30C27F3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Introduction</a:t>
            </a:r>
          </a:p>
          <a:p>
            <a:r>
              <a:rPr lang="en-IN" dirty="0"/>
              <a:t>Data Section</a:t>
            </a:r>
          </a:p>
          <a:p>
            <a:r>
              <a:rPr lang="en-IN" dirty="0"/>
              <a:t>Methodology</a:t>
            </a:r>
          </a:p>
          <a:p>
            <a:r>
              <a:rPr lang="en-IN" dirty="0"/>
              <a:t>Results</a:t>
            </a:r>
          </a:p>
          <a:p>
            <a:r>
              <a:rPr lang="en-IN" dirty="0"/>
              <a:t>Discussions</a:t>
            </a:r>
          </a:p>
          <a:p>
            <a:r>
              <a:rPr lang="en-IN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0487728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25E08-6D96-4014-975A-C86BDF0CB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07ADB2-DBB1-4A15-875C-CD7BA70B4E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Purpose is to provide better neighbourhood</a:t>
            </a:r>
          </a:p>
          <a:p>
            <a:r>
              <a:rPr lang="en-IN" dirty="0"/>
              <a:t>Drives people in choosing efficient neighbourhood</a:t>
            </a:r>
          </a:p>
          <a:p>
            <a:r>
              <a:rPr lang="en-IN" dirty="0"/>
              <a:t> Provides details on various amenities in neighbourhood</a:t>
            </a:r>
          </a:p>
        </p:txBody>
      </p:sp>
    </p:spTree>
    <p:extLst>
      <p:ext uri="{BB962C8B-B14F-4D97-AF65-F5344CB8AC3E}">
        <p14:creationId xmlns:p14="http://schemas.microsoft.com/office/powerpoint/2010/main" val="4847060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3FE8A-0DC1-4357-A2EE-EFF90EE38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C0B6A1-CA43-4985-B0D6-2DB40EB7D5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Scarborough Data :</a:t>
            </a:r>
            <a:r>
              <a:rPr lang="en-IN" dirty="0">
                <a:hlinkClick r:id="rId2"/>
              </a:rPr>
              <a:t>https://en.wikipedia.org/wiki/</a:t>
            </a:r>
            <a:r>
              <a:rPr lang="en-IN" dirty="0" err="1">
                <a:hlinkClick r:id="rId2"/>
              </a:rPr>
              <a:t>List_of_postal_codes_of_Canada:_M</a:t>
            </a:r>
            <a:endParaRPr lang="en-IN" dirty="0"/>
          </a:p>
          <a:p>
            <a:r>
              <a:rPr lang="en-IN" dirty="0"/>
              <a:t>Foursquare API</a:t>
            </a:r>
          </a:p>
          <a:p>
            <a:r>
              <a:rPr lang="en-IN" dirty="0"/>
              <a:t>Libraries: Pandas, Scikit-Learn, XML, Folium, Matplotlib, JSON					Geocoder: To access location data												BeautifulSoup : To scrape the data from the web								Requests: To handle http requests</a:t>
            </a:r>
          </a:p>
        </p:txBody>
      </p:sp>
    </p:spTree>
    <p:extLst>
      <p:ext uri="{BB962C8B-B14F-4D97-AF65-F5344CB8AC3E}">
        <p14:creationId xmlns:p14="http://schemas.microsoft.com/office/powerpoint/2010/main" val="39585611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9">
            <a:extLst>
              <a:ext uri="{FF2B5EF4-FFF2-40B4-BE49-F238E27FC236}">
                <a16:creationId xmlns:a16="http://schemas.microsoft.com/office/drawing/2014/main" id="{089D35B1-0ED5-4358-8CAE-A9E49412AA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DDEF6545-5A42-469E-8778-86CA01CD46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3B08853F-842C-4D0A-9A89-D05CB3990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A436FB18-2D01-4AAB-AD10-2D1208310F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4" name="Freeform 9">
              <a:extLst>
                <a:ext uri="{FF2B5EF4-FFF2-40B4-BE49-F238E27FC236}">
                  <a16:creationId xmlns:a16="http://schemas.microsoft.com/office/drawing/2014/main" id="{9EFB8341-7A7B-46E4-AF94-689147AD0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5" name="Freeform 10">
              <a:extLst>
                <a:ext uri="{FF2B5EF4-FFF2-40B4-BE49-F238E27FC236}">
                  <a16:creationId xmlns:a16="http://schemas.microsoft.com/office/drawing/2014/main" id="{C4D84136-7804-4605-AC9F-238A3665E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6" name="Freeform 11">
              <a:extLst>
                <a:ext uri="{FF2B5EF4-FFF2-40B4-BE49-F238E27FC236}">
                  <a16:creationId xmlns:a16="http://schemas.microsoft.com/office/drawing/2014/main" id="{4EC6F81C-51C2-4A6F-8B94-562DA67362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grpSp>
        <p:nvGrpSpPr>
          <p:cNvPr id="29" name="Group 17">
            <a:extLst>
              <a:ext uri="{FF2B5EF4-FFF2-40B4-BE49-F238E27FC236}">
                <a16:creationId xmlns:a16="http://schemas.microsoft.com/office/drawing/2014/main" id="{DD65B30C-427F-449E-B039-E288E85D8A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9F47D947-83F7-46E3-872B-0777122A0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0" name="Freeform 7">
              <a:extLst>
                <a:ext uri="{FF2B5EF4-FFF2-40B4-BE49-F238E27FC236}">
                  <a16:creationId xmlns:a16="http://schemas.microsoft.com/office/drawing/2014/main" id="{60C7B45B-6634-46FA-862D-B86F1C3C50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id="{C7504CC0-DD94-4ED9-ADC9-6FE7AEA33F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64268326-B6DD-4E00-9788-6C319279A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92C7B3DE-DB23-4AAC-B142-C803C0C0A1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1EEF04DC-4E0D-4127-A98D-EA81C3B2DE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30" name="Freeform: Shape 25">
            <a:extLst>
              <a:ext uri="{FF2B5EF4-FFF2-40B4-BE49-F238E27FC236}">
                <a16:creationId xmlns:a16="http://schemas.microsoft.com/office/drawing/2014/main" id="{084966D2-3C9B-4F47-8231-1DEC33D3BD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6066" y="321734"/>
            <a:ext cx="11074201" cy="6214533"/>
          </a:xfrm>
          <a:custGeom>
            <a:avLst/>
            <a:gdLst>
              <a:gd name="connsiteX0" fmla="*/ 815396 w 11074201"/>
              <a:gd name="connsiteY0" fmla="*/ 0 h 6214533"/>
              <a:gd name="connsiteX1" fmla="*/ 11074201 w 11074201"/>
              <a:gd name="connsiteY1" fmla="*/ 0 h 6214533"/>
              <a:gd name="connsiteX2" fmla="*/ 11074201 w 11074201"/>
              <a:gd name="connsiteY2" fmla="*/ 6214533 h 6214533"/>
              <a:gd name="connsiteX3" fmla="*/ 1498193 w 11074201"/>
              <a:gd name="connsiteY3" fmla="*/ 6214533 h 6214533"/>
              <a:gd name="connsiteX4" fmla="*/ 0 w 11074201"/>
              <a:gd name="connsiteY4" fmla="*/ 4992543 h 6214533"/>
              <a:gd name="connsiteX5" fmla="*/ 433971 w 11074201"/>
              <a:gd name="connsiteY5" fmla="*/ 2335405 h 6214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74201" h="6214533">
                <a:moveTo>
                  <a:pt x="815396" y="0"/>
                </a:moveTo>
                <a:lnTo>
                  <a:pt x="11074201" y="0"/>
                </a:lnTo>
                <a:lnTo>
                  <a:pt x="11074201" y="6214533"/>
                </a:lnTo>
                <a:lnTo>
                  <a:pt x="1498193" y="6214533"/>
                </a:lnTo>
                <a:lnTo>
                  <a:pt x="0" y="4992543"/>
                </a:lnTo>
                <a:cubicBezTo>
                  <a:pt x="141071" y="4106831"/>
                  <a:pt x="287521" y="3221118"/>
                  <a:pt x="433971" y="2335405"/>
                </a:cubicBezTo>
                <a:close/>
              </a:path>
            </a:pathLst>
          </a:custGeom>
          <a:solidFill>
            <a:srgbClr val="FFFFFF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  <a:tileRect/>
            </a:gradFill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6F79060F-F93E-4688-BB41-4C3D36AB72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82" t="11746" r="4165" b="1516"/>
          <a:stretch/>
        </p:blipFill>
        <p:spPr>
          <a:xfrm>
            <a:off x="2643928" y="974724"/>
            <a:ext cx="8218871" cy="48990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8AA222A-68F6-4E90-9294-964569002BFB}"/>
              </a:ext>
            </a:extLst>
          </p:cNvPr>
          <p:cNvSpPr txBox="1"/>
          <p:nvPr/>
        </p:nvSpPr>
        <p:spPr>
          <a:xfrm>
            <a:off x="3200400" y="409575"/>
            <a:ext cx="67913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dirty="0"/>
              <a:t>Map of Scarborough</a:t>
            </a:r>
          </a:p>
        </p:txBody>
      </p:sp>
    </p:spTree>
    <p:extLst>
      <p:ext uri="{BB962C8B-B14F-4D97-AF65-F5344CB8AC3E}">
        <p14:creationId xmlns:p14="http://schemas.microsoft.com/office/powerpoint/2010/main" val="940525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3A972-3958-4E5F-A419-AD547C9FB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6BDB02-68C4-4F64-928F-EC8487EE70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A unsupervised learning algorithm is needed</a:t>
            </a:r>
          </a:p>
          <a:p>
            <a:r>
              <a:rPr lang="en-IN" dirty="0"/>
              <a:t>K-Means Clustering found to be effective											To explore neighbourhoods, explore them, segment them</a:t>
            </a:r>
          </a:p>
          <a:p>
            <a:r>
              <a:rPr lang="en-IN" dirty="0"/>
              <a:t>Group them into clusters</a:t>
            </a:r>
          </a:p>
          <a:p>
            <a:r>
              <a:rPr lang="en-IN" dirty="0"/>
              <a:t>Evaluate the similarity in finding the better neighbourhood</a:t>
            </a:r>
          </a:p>
        </p:txBody>
      </p:sp>
    </p:spTree>
    <p:extLst>
      <p:ext uri="{BB962C8B-B14F-4D97-AF65-F5344CB8AC3E}">
        <p14:creationId xmlns:p14="http://schemas.microsoft.com/office/powerpoint/2010/main" val="2737937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9">
            <a:extLst>
              <a:ext uri="{FF2B5EF4-FFF2-40B4-BE49-F238E27FC236}">
                <a16:creationId xmlns:a16="http://schemas.microsoft.com/office/drawing/2014/main" id="{089D35B1-0ED5-4358-8CAE-A9E49412AA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DDEF6545-5A42-469E-8778-86CA01CD46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3B08853F-842C-4D0A-9A89-D05CB3990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A436FB18-2D01-4AAB-AD10-2D1208310F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4" name="Freeform 9">
              <a:extLst>
                <a:ext uri="{FF2B5EF4-FFF2-40B4-BE49-F238E27FC236}">
                  <a16:creationId xmlns:a16="http://schemas.microsoft.com/office/drawing/2014/main" id="{9EFB8341-7A7B-46E4-AF94-689147AD0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5" name="Freeform 10">
              <a:extLst>
                <a:ext uri="{FF2B5EF4-FFF2-40B4-BE49-F238E27FC236}">
                  <a16:creationId xmlns:a16="http://schemas.microsoft.com/office/drawing/2014/main" id="{C4D84136-7804-4605-AC9F-238A3665E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6" name="Freeform 11">
              <a:extLst>
                <a:ext uri="{FF2B5EF4-FFF2-40B4-BE49-F238E27FC236}">
                  <a16:creationId xmlns:a16="http://schemas.microsoft.com/office/drawing/2014/main" id="{4EC6F81C-51C2-4A6F-8B94-562DA67362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grpSp>
        <p:nvGrpSpPr>
          <p:cNvPr id="29" name="Group 17">
            <a:extLst>
              <a:ext uri="{FF2B5EF4-FFF2-40B4-BE49-F238E27FC236}">
                <a16:creationId xmlns:a16="http://schemas.microsoft.com/office/drawing/2014/main" id="{92AFBF86-5DAF-4D46-8786-F4C7A376C5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E19B3BDB-2DCF-406C-9AA8-9E0970E1B6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0" name="Freeform 7">
              <a:extLst>
                <a:ext uri="{FF2B5EF4-FFF2-40B4-BE49-F238E27FC236}">
                  <a16:creationId xmlns:a16="http://schemas.microsoft.com/office/drawing/2014/main" id="{12B0D721-E797-4F4F-929E-7008008C87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id="{9530C853-97C0-43FB-B7C2-1E5E42A73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DCAD804E-1F0F-4678-871B-39A05266F3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3EE94EE6-76C6-4910-A4B6-9350547120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87D2EB15-59ED-43BB-8CED-7BA0BB5D3A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30" name="Rounded Rectangle 16">
            <a:extLst>
              <a:ext uri="{FF2B5EF4-FFF2-40B4-BE49-F238E27FC236}">
                <a16:creationId xmlns:a16="http://schemas.microsoft.com/office/drawing/2014/main" id="{8C2CE3DB-200E-4445-B316-69FE3850D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72279" y="648931"/>
            <a:ext cx="8930745" cy="5231964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A43A6D24-5F12-495B-9520-E44CB352CA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41" t="8841" r="2114" b="13110"/>
          <a:stretch/>
        </p:blipFill>
        <p:spPr>
          <a:xfrm>
            <a:off x="2894012" y="1147103"/>
            <a:ext cx="8459788" cy="4189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73501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>
            <a:extLst>
              <a:ext uri="{FF2B5EF4-FFF2-40B4-BE49-F238E27FC236}">
                <a16:creationId xmlns:a16="http://schemas.microsoft.com/office/drawing/2014/main" id="{089D35B1-0ED5-4358-8CAE-A9E49412AA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DDEF6545-5A42-469E-8778-86CA01CD46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33" name="Freeform 7">
              <a:extLst>
                <a:ext uri="{FF2B5EF4-FFF2-40B4-BE49-F238E27FC236}">
                  <a16:creationId xmlns:a16="http://schemas.microsoft.com/office/drawing/2014/main" id="{3B08853F-842C-4D0A-9A89-D05CB3990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34" name="Freeform 8">
              <a:extLst>
                <a:ext uri="{FF2B5EF4-FFF2-40B4-BE49-F238E27FC236}">
                  <a16:creationId xmlns:a16="http://schemas.microsoft.com/office/drawing/2014/main" id="{A436FB18-2D01-4AAB-AD10-2D1208310F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35" name="Freeform 9">
              <a:extLst>
                <a:ext uri="{FF2B5EF4-FFF2-40B4-BE49-F238E27FC236}">
                  <a16:creationId xmlns:a16="http://schemas.microsoft.com/office/drawing/2014/main" id="{9EFB8341-7A7B-46E4-AF94-689147AD0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36" name="Freeform 10">
              <a:extLst>
                <a:ext uri="{FF2B5EF4-FFF2-40B4-BE49-F238E27FC236}">
                  <a16:creationId xmlns:a16="http://schemas.microsoft.com/office/drawing/2014/main" id="{C4D84136-7804-4605-AC9F-238A3665E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37" name="Freeform 11">
              <a:extLst>
                <a:ext uri="{FF2B5EF4-FFF2-40B4-BE49-F238E27FC236}">
                  <a16:creationId xmlns:a16="http://schemas.microsoft.com/office/drawing/2014/main" id="{4EC6F81C-51C2-4A6F-8B94-562DA67362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DD65B30C-427F-449E-B039-E288E85D8A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40" name="Freeform 6">
              <a:extLst>
                <a:ext uri="{FF2B5EF4-FFF2-40B4-BE49-F238E27FC236}">
                  <a16:creationId xmlns:a16="http://schemas.microsoft.com/office/drawing/2014/main" id="{9F47D947-83F7-46E3-872B-0777122A0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41" name="Freeform 7">
              <a:extLst>
                <a:ext uri="{FF2B5EF4-FFF2-40B4-BE49-F238E27FC236}">
                  <a16:creationId xmlns:a16="http://schemas.microsoft.com/office/drawing/2014/main" id="{60C7B45B-6634-46FA-862D-B86F1C3C50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42" name="Freeform 8">
              <a:extLst>
                <a:ext uri="{FF2B5EF4-FFF2-40B4-BE49-F238E27FC236}">
                  <a16:creationId xmlns:a16="http://schemas.microsoft.com/office/drawing/2014/main" id="{C7504CC0-DD94-4ED9-ADC9-6FE7AEA33F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43" name="Freeform 9">
              <a:extLst>
                <a:ext uri="{FF2B5EF4-FFF2-40B4-BE49-F238E27FC236}">
                  <a16:creationId xmlns:a16="http://schemas.microsoft.com/office/drawing/2014/main" id="{64268326-B6DD-4E00-9788-6C319279A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44" name="Freeform 10">
              <a:extLst>
                <a:ext uri="{FF2B5EF4-FFF2-40B4-BE49-F238E27FC236}">
                  <a16:creationId xmlns:a16="http://schemas.microsoft.com/office/drawing/2014/main" id="{92C7B3DE-DB23-4AAC-B142-C803C0C0A1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45" name="Freeform 11">
              <a:extLst>
                <a:ext uri="{FF2B5EF4-FFF2-40B4-BE49-F238E27FC236}">
                  <a16:creationId xmlns:a16="http://schemas.microsoft.com/office/drawing/2014/main" id="{1EEF04DC-4E0D-4127-A98D-EA81C3B2DE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084966D2-3C9B-4F47-8231-1DEC33D3BD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6066" y="321734"/>
            <a:ext cx="11074201" cy="6214533"/>
          </a:xfrm>
          <a:custGeom>
            <a:avLst/>
            <a:gdLst>
              <a:gd name="connsiteX0" fmla="*/ 815396 w 11074201"/>
              <a:gd name="connsiteY0" fmla="*/ 0 h 6214533"/>
              <a:gd name="connsiteX1" fmla="*/ 11074201 w 11074201"/>
              <a:gd name="connsiteY1" fmla="*/ 0 h 6214533"/>
              <a:gd name="connsiteX2" fmla="*/ 11074201 w 11074201"/>
              <a:gd name="connsiteY2" fmla="*/ 6214533 h 6214533"/>
              <a:gd name="connsiteX3" fmla="*/ 1498193 w 11074201"/>
              <a:gd name="connsiteY3" fmla="*/ 6214533 h 6214533"/>
              <a:gd name="connsiteX4" fmla="*/ 0 w 11074201"/>
              <a:gd name="connsiteY4" fmla="*/ 4992543 h 6214533"/>
              <a:gd name="connsiteX5" fmla="*/ 433971 w 11074201"/>
              <a:gd name="connsiteY5" fmla="*/ 2335405 h 6214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74201" h="6214533">
                <a:moveTo>
                  <a:pt x="815396" y="0"/>
                </a:moveTo>
                <a:lnTo>
                  <a:pt x="11074201" y="0"/>
                </a:lnTo>
                <a:lnTo>
                  <a:pt x="11074201" y="6214533"/>
                </a:lnTo>
                <a:lnTo>
                  <a:pt x="1498193" y="6214533"/>
                </a:lnTo>
                <a:lnTo>
                  <a:pt x="0" y="4992543"/>
                </a:lnTo>
                <a:cubicBezTo>
                  <a:pt x="141071" y="4106831"/>
                  <a:pt x="287521" y="3221118"/>
                  <a:pt x="433971" y="2335405"/>
                </a:cubicBezTo>
                <a:close/>
              </a:path>
            </a:pathLst>
          </a:custGeom>
          <a:solidFill>
            <a:srgbClr val="FFFFFF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  <a:tileRect/>
            </a:gradFill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8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5758465A-0D10-4EFA-ADDD-1E1825C97F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7943" y="974724"/>
            <a:ext cx="8670841" cy="4899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5625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75204-08F0-48D4-AF8D-CC9E55DDE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2AFADE-3F16-452E-91ED-0C6C3DC3F3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Use Foursquare API credentials to find the venues in neighbourhood</a:t>
            </a:r>
          </a:p>
          <a:p>
            <a:r>
              <a:rPr lang="en-IN" dirty="0"/>
              <a:t>Due to API limitations the venues in neighbourhood is set to 100</a:t>
            </a:r>
          </a:p>
          <a:p>
            <a:r>
              <a:rPr lang="en-IN" dirty="0"/>
              <a:t>Radius parameter is set to 100</a:t>
            </a:r>
          </a:p>
        </p:txBody>
      </p:sp>
    </p:spTree>
    <p:extLst>
      <p:ext uri="{BB962C8B-B14F-4D97-AF65-F5344CB8AC3E}">
        <p14:creationId xmlns:p14="http://schemas.microsoft.com/office/powerpoint/2010/main" val="35790606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331</Words>
  <Application>Microsoft Office PowerPoint</Application>
  <PresentationFormat>Widescreen</PresentationFormat>
  <Paragraphs>39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Corbel</vt:lpstr>
      <vt:lpstr>Parallax</vt:lpstr>
      <vt:lpstr>The Battle of Neighbourhoods</vt:lpstr>
      <vt:lpstr>Contents</vt:lpstr>
      <vt:lpstr>Introduction</vt:lpstr>
      <vt:lpstr>Data Requirements</vt:lpstr>
      <vt:lpstr>PowerPoint Presentation</vt:lpstr>
      <vt:lpstr>Methodology</vt:lpstr>
      <vt:lpstr>PowerPoint Presentation</vt:lpstr>
      <vt:lpstr>PowerPoint Presentation</vt:lpstr>
      <vt:lpstr>Workflow</vt:lpstr>
      <vt:lpstr>Results</vt:lpstr>
      <vt:lpstr>PowerPoint Presentation</vt:lpstr>
      <vt:lpstr>PowerPoint Presentation</vt:lpstr>
      <vt:lpstr>Discussions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Battle of Neighbourhoods</dc:title>
  <dc:creator>Dheeraj Shaik</dc:creator>
  <cp:lastModifiedBy>Dheeraj Shaik</cp:lastModifiedBy>
  <cp:revision>1</cp:revision>
  <dcterms:created xsi:type="dcterms:W3CDTF">2020-07-31T03:42:53Z</dcterms:created>
  <dcterms:modified xsi:type="dcterms:W3CDTF">2020-07-31T03:46:01Z</dcterms:modified>
</cp:coreProperties>
</file>

<file path=docProps/thumbnail.jpeg>
</file>